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1" r:id="rId4"/>
    <p:sldId id="273" r:id="rId5"/>
    <p:sldId id="264" r:id="rId6"/>
    <p:sldId id="269" r:id="rId7"/>
    <p:sldId id="263" r:id="rId8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33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92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35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33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Mask R CNN</a:t>
            </a:r>
          </a:p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+ BDRAR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DBCD2-0248-4B21-956E-ECABB20FA5AF}"/>
              </a:ext>
            </a:extLst>
          </p:cNvPr>
          <p:cNvSpPr txBox="1"/>
          <p:nvPr/>
        </p:nvSpPr>
        <p:spPr>
          <a:xfrm>
            <a:off x="5621412" y="122738"/>
            <a:ext cx="367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Mask R CNN +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BDRAR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449A4-35A6-4452-9A53-7EA0359F5876}"/>
              </a:ext>
            </a:extLst>
          </p:cNvPr>
          <p:cNvSpPr txBox="1"/>
          <p:nvPr/>
        </p:nvSpPr>
        <p:spPr>
          <a:xfrm>
            <a:off x="5621412" y="584403"/>
            <a:ext cx="1226155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기존에 살펴보았던 </a:t>
            </a:r>
            <a:r>
              <a:rPr lang="en-US" altLang="ko-KR" dirty="0"/>
              <a:t>Instance Shadow Detection </a:t>
            </a:r>
            <a:r>
              <a:rPr lang="ko-KR" altLang="en-US" dirty="0"/>
              <a:t>기법에 따라 </a:t>
            </a:r>
            <a:r>
              <a:rPr lang="en-US" altLang="ko-KR" dirty="0"/>
              <a:t>Mask R CNN </a:t>
            </a:r>
            <a:r>
              <a:rPr lang="ko-KR" altLang="en-US" dirty="0"/>
              <a:t>모델을 기반으로 그림자 검출을 진행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모델에 기존에 배웠던 </a:t>
            </a:r>
            <a:r>
              <a:rPr lang="en-US" altLang="ko-KR" dirty="0"/>
              <a:t>BDRAR</a:t>
            </a:r>
            <a:r>
              <a:rPr lang="ko-KR" altLang="en-US" dirty="0"/>
              <a:t>을 적용해보도록 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84F58-3585-4D05-B5D3-3D61B50E6FCB}"/>
              </a:ext>
            </a:extLst>
          </p:cNvPr>
          <p:cNvSpPr txBox="1"/>
          <p:nvPr/>
        </p:nvSpPr>
        <p:spPr>
          <a:xfrm>
            <a:off x="5621411" y="4996638"/>
            <a:ext cx="1019955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 모델에서 </a:t>
            </a:r>
            <a:r>
              <a:rPr lang="en-US" altLang="ko-KR" dirty="0"/>
              <a:t>Backbone Feature Maps</a:t>
            </a:r>
            <a:r>
              <a:rPr lang="ko-KR" altLang="en-US" dirty="0"/>
              <a:t>을 가지고 </a:t>
            </a:r>
            <a:r>
              <a:rPr lang="en-US" altLang="ko-KR" dirty="0"/>
              <a:t>BDRAR</a:t>
            </a:r>
            <a:r>
              <a:rPr lang="ko-KR" altLang="en-US" dirty="0"/>
              <a:t> 모델의 핵심인 양방향 </a:t>
            </a:r>
            <a:r>
              <a:rPr lang="en-US" altLang="ko-KR" dirty="0"/>
              <a:t>feature map</a:t>
            </a:r>
            <a:r>
              <a:rPr lang="ko-KR" altLang="en-US" dirty="0"/>
              <a:t>을 계산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C589E0-89DC-45DF-A43D-B4DFC2D9CC2A}"/>
              </a:ext>
            </a:extLst>
          </p:cNvPr>
          <p:cNvSpPr txBox="1"/>
          <p:nvPr/>
        </p:nvSpPr>
        <p:spPr>
          <a:xfrm>
            <a:off x="5621412" y="1444183"/>
            <a:ext cx="1192402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이번주에 시도해본 방법은 </a:t>
            </a:r>
            <a:r>
              <a:rPr lang="en-US" altLang="ko-KR" dirty="0"/>
              <a:t>backbone</a:t>
            </a:r>
            <a:r>
              <a:rPr lang="ko-KR" altLang="en-US" dirty="0"/>
              <a:t>에서 출력되는 </a:t>
            </a:r>
            <a:r>
              <a:rPr lang="en-US" altLang="ko-KR" dirty="0"/>
              <a:t>Feature Map</a:t>
            </a:r>
            <a:r>
              <a:rPr lang="ko-KR" altLang="en-US" dirty="0"/>
              <a:t>을 </a:t>
            </a:r>
            <a:r>
              <a:rPr lang="en-US" altLang="ko-KR" dirty="0"/>
              <a:t>BDRAR</a:t>
            </a:r>
            <a:r>
              <a:rPr lang="ko-KR" altLang="en-US" dirty="0"/>
              <a:t>에 적용하여 새로운 </a:t>
            </a:r>
            <a:r>
              <a:rPr lang="en-US" altLang="ko-KR" dirty="0"/>
              <a:t>Feature Map</a:t>
            </a:r>
            <a:r>
              <a:rPr lang="ko-KR" altLang="en-US" dirty="0"/>
              <a:t>을 계산하는 방법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C2D44-F810-4445-8236-78C4B3FC7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6963" y="2132707"/>
            <a:ext cx="4804755" cy="2309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EC878C-6BFE-48CA-A974-937226DBA05D}"/>
              </a:ext>
            </a:extLst>
          </p:cNvPr>
          <p:cNvSpPr txBox="1"/>
          <p:nvPr/>
        </p:nvSpPr>
        <p:spPr>
          <a:xfrm>
            <a:off x="7326451" y="3145436"/>
            <a:ext cx="4425737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Mask R CNN </a:t>
            </a:r>
            <a:r>
              <a:rPr lang="ko-KR" altLang="en-US" dirty="0"/>
              <a:t>모델을 간략하게 표현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971743-3C8D-4D53-8076-8328E4B36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565" y="5604098"/>
            <a:ext cx="4425738" cy="3238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964339-D3DC-4411-91E3-02AA3926C7CD}"/>
              </a:ext>
            </a:extLst>
          </p:cNvPr>
          <p:cNvSpPr txBox="1"/>
          <p:nvPr/>
        </p:nvSpPr>
        <p:spPr>
          <a:xfrm>
            <a:off x="10477431" y="6152632"/>
            <a:ext cx="7563817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계산된 </a:t>
            </a:r>
            <a:r>
              <a:rPr lang="en-US" altLang="ko-KR" dirty="0"/>
              <a:t>BDRAR Feature Maps</a:t>
            </a:r>
            <a:r>
              <a:rPr lang="ko-KR" altLang="en-US" dirty="0"/>
              <a:t>을 가지고 나머지 </a:t>
            </a:r>
            <a:r>
              <a:rPr lang="en-US" altLang="ko-KR" dirty="0"/>
              <a:t>Mask R CNN layer</a:t>
            </a:r>
            <a:r>
              <a:rPr lang="ko-KR" altLang="en-US" dirty="0"/>
              <a:t>를 통과함</a:t>
            </a:r>
            <a:endParaRPr lang="en-US" altLang="ko-K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37826E-02DE-4616-9672-DDF5BA87EB27}"/>
              </a:ext>
            </a:extLst>
          </p:cNvPr>
          <p:cNvSpPr txBox="1"/>
          <p:nvPr/>
        </p:nvSpPr>
        <p:spPr>
          <a:xfrm>
            <a:off x="950656" y="1405074"/>
            <a:ext cx="4038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Feature Map</a:t>
            </a:r>
          </a:p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169A3-EA58-4E9A-A8F3-A503AA7AE20D}"/>
              </a:ext>
            </a:extLst>
          </p:cNvPr>
          <p:cNvSpPr txBox="1"/>
          <p:nvPr/>
        </p:nvSpPr>
        <p:spPr>
          <a:xfrm>
            <a:off x="5621412" y="91986"/>
            <a:ext cx="1226155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feature pyramid network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출력은 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feature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feature map</a:t>
            </a:r>
            <a:r>
              <a:rPr lang="ko-KR" altLang="en-US" dirty="0"/>
              <a:t>을 가지고 </a:t>
            </a:r>
            <a:r>
              <a:rPr lang="en-US" altLang="ko-KR" dirty="0"/>
              <a:t>BDRAR</a:t>
            </a:r>
            <a:r>
              <a:rPr lang="ko-KR" altLang="en-US" dirty="0"/>
              <a:t>의 양방향 </a:t>
            </a:r>
            <a:r>
              <a:rPr lang="en-US" altLang="ko-KR" dirty="0"/>
              <a:t>feature map </a:t>
            </a:r>
            <a:r>
              <a:rPr lang="ko-KR" altLang="en-US" dirty="0"/>
              <a:t>계산을 수행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490E96-B4A9-43C6-A3F5-B37D2AC989D3}"/>
              </a:ext>
            </a:extLst>
          </p:cNvPr>
          <p:cNvSpPr txBox="1"/>
          <p:nvPr/>
        </p:nvSpPr>
        <p:spPr>
          <a:xfrm>
            <a:off x="5669484" y="7950509"/>
            <a:ext cx="1226155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1-1, 2-2 , 3-3, 4-4 </a:t>
            </a:r>
            <a:r>
              <a:rPr lang="ko-KR" altLang="en-US" dirty="0"/>
              <a:t>끼리 새로운 </a:t>
            </a:r>
            <a:r>
              <a:rPr lang="en-US" altLang="ko-KR" dirty="0"/>
              <a:t>feature map</a:t>
            </a:r>
            <a:r>
              <a:rPr lang="ko-KR" altLang="en-US" dirty="0"/>
              <a:t>을 계산하고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기존의 </a:t>
            </a:r>
            <a:r>
              <a:rPr lang="en-US" altLang="ko-KR" dirty="0"/>
              <a:t>fpn1</a:t>
            </a:r>
            <a:r>
              <a:rPr lang="ko-KR" altLang="en-US" dirty="0"/>
              <a:t>과 합쳐서 총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feature map</a:t>
            </a:r>
            <a:r>
              <a:rPr lang="ko-KR" altLang="en-US" dirty="0"/>
              <a:t>을 계산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출력되는 </a:t>
            </a:r>
            <a:r>
              <a:rPr lang="en-US" altLang="ko-KR" dirty="0"/>
              <a:t>Output</a:t>
            </a:r>
            <a:r>
              <a:rPr lang="ko-KR" altLang="en-US" dirty="0"/>
              <a:t>의 </a:t>
            </a:r>
            <a:r>
              <a:rPr lang="en-US" altLang="ko-KR" dirty="0"/>
              <a:t>size</a:t>
            </a:r>
            <a:r>
              <a:rPr lang="ko-KR" altLang="en-US" dirty="0"/>
              <a:t>는 기존의 </a:t>
            </a:r>
            <a:r>
              <a:rPr lang="en-US" altLang="ko-KR" dirty="0"/>
              <a:t>FPN</a:t>
            </a:r>
            <a:r>
              <a:rPr lang="ko-KR" altLang="en-US" dirty="0"/>
              <a:t>의 출력 </a:t>
            </a:r>
            <a:r>
              <a:rPr lang="en-US" altLang="ko-KR" dirty="0"/>
              <a:t>feature map size</a:t>
            </a:r>
            <a:r>
              <a:rPr lang="ko-KR" altLang="en-US" dirty="0"/>
              <a:t>와 동일</a:t>
            </a:r>
            <a:endParaRPr lang="en-US" altLang="ko-KR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FBA6B99-E1DA-41FC-A00C-7CB6D6EC3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350" y="1305390"/>
            <a:ext cx="9148974" cy="63120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37826E-02DE-4616-9672-DDF5BA87EB27}"/>
              </a:ext>
            </a:extLst>
          </p:cNvPr>
          <p:cNvSpPr txBox="1"/>
          <p:nvPr/>
        </p:nvSpPr>
        <p:spPr>
          <a:xfrm>
            <a:off x="950656" y="1405074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C93217-0C66-4F76-85EC-1CAAA5898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909" y="131527"/>
            <a:ext cx="2992960" cy="3055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8C2FE4-7817-42E1-BB67-37D3235C0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817" y="131527"/>
            <a:ext cx="2992959" cy="3055603"/>
          </a:xfrm>
          <a:prstGeom prst="rect">
            <a:avLst/>
          </a:prstGeom>
        </p:spPr>
      </p:pic>
      <p:pic>
        <p:nvPicPr>
          <p:cNvPr id="9" name="그림 8" descr="바닥, 실내이(가) 표시된 사진&#10;&#10;자동 생성된 설명">
            <a:extLst>
              <a:ext uri="{FF2B5EF4-FFF2-40B4-BE49-F238E27FC236}">
                <a16:creationId xmlns:a16="http://schemas.microsoft.com/office/drawing/2014/main" id="{E4F5D358-53AC-4971-A952-F1EACCA73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909" y="3318657"/>
            <a:ext cx="5003863" cy="3349461"/>
          </a:xfrm>
          <a:prstGeom prst="rect">
            <a:avLst/>
          </a:prstGeom>
        </p:spPr>
      </p:pic>
      <p:pic>
        <p:nvPicPr>
          <p:cNvPr id="11" name="그림 10" descr="테이블, 바닥, 실내이(가) 표시된 사진&#10;&#10;자동 생성된 설명">
            <a:extLst>
              <a:ext uri="{FF2B5EF4-FFF2-40B4-BE49-F238E27FC236}">
                <a16:creationId xmlns:a16="http://schemas.microsoft.com/office/drawing/2014/main" id="{F12510BF-F53E-41D3-80A1-D7799606A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5287" y="3318657"/>
            <a:ext cx="5003864" cy="3349461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293045B-1F10-49FD-9CCB-2C78A3B7A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6909" y="6799645"/>
            <a:ext cx="3124200" cy="2571750"/>
          </a:xfrm>
          <a:prstGeom prst="rect">
            <a:avLst/>
          </a:prstGeom>
        </p:spPr>
      </p:pic>
      <p:pic>
        <p:nvPicPr>
          <p:cNvPr id="16" name="그림 15" descr="텍스트, 하늘, 물, 실외이(가) 표시된 사진&#10;&#10;자동 생성된 설명">
            <a:extLst>
              <a:ext uri="{FF2B5EF4-FFF2-40B4-BE49-F238E27FC236}">
                <a16:creationId xmlns:a16="http://schemas.microsoft.com/office/drawing/2014/main" id="{F51AF49A-32A5-4F5D-A81B-DECC0020D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5870" y="6799645"/>
            <a:ext cx="3124200" cy="25717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ABFFF9D-E040-4CE6-96A1-31EDB5DEA926}"/>
              </a:ext>
            </a:extLst>
          </p:cNvPr>
          <p:cNvSpPr txBox="1"/>
          <p:nvPr/>
        </p:nvSpPr>
        <p:spPr>
          <a:xfrm>
            <a:off x="10999569" y="2814313"/>
            <a:ext cx="6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386DD2-0ACC-48CC-B9F0-906E8CBA4869}"/>
              </a:ext>
            </a:extLst>
          </p:cNvPr>
          <p:cNvSpPr txBox="1"/>
          <p:nvPr/>
        </p:nvSpPr>
        <p:spPr>
          <a:xfrm>
            <a:off x="15024361" y="6298786"/>
            <a:ext cx="6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FDAD27-7376-4BF9-B85C-10CE9B7FF185}"/>
              </a:ext>
            </a:extLst>
          </p:cNvPr>
          <p:cNvSpPr txBox="1"/>
          <p:nvPr/>
        </p:nvSpPr>
        <p:spPr>
          <a:xfrm>
            <a:off x="11402100" y="9016921"/>
            <a:ext cx="6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</a:t>
            </a:r>
          </a:p>
        </p:txBody>
      </p:sp>
    </p:spTree>
    <p:extLst>
      <p:ext uri="{BB962C8B-B14F-4D97-AF65-F5344CB8AC3E}">
        <p14:creationId xmlns:p14="http://schemas.microsoft.com/office/powerpoint/2010/main" val="241452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결론</a:t>
            </a:r>
            <a:endParaRPr lang="en-US" altLang="ko-KR" sz="50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AF3292-1292-4E0F-9EC3-9B9F532AF860}"/>
              </a:ext>
            </a:extLst>
          </p:cNvPr>
          <p:cNvSpPr txBox="1"/>
          <p:nvPr/>
        </p:nvSpPr>
        <p:spPr>
          <a:xfrm>
            <a:off x="5560042" y="105230"/>
            <a:ext cx="1266045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매우 단순한 이미지의 경우에는 기존의 방법과 유사한 결과를 보이지만</a:t>
            </a:r>
            <a:r>
              <a:rPr lang="en-US" altLang="ko-KR" dirty="0"/>
              <a:t>, </a:t>
            </a:r>
            <a:r>
              <a:rPr lang="ko-KR" altLang="en-US" dirty="0"/>
              <a:t>아래의 다른 사진들을 보면 오히려 좋지 못한 결과를 보이는 것으로 보인다</a:t>
            </a:r>
            <a:r>
              <a:rPr lang="en-US" altLang="ko-KR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29AFA7-EFC7-448D-9C57-033DC6C1F7FC}"/>
              </a:ext>
            </a:extLst>
          </p:cNvPr>
          <p:cNvSpPr txBox="1"/>
          <p:nvPr/>
        </p:nvSpPr>
        <p:spPr>
          <a:xfrm>
            <a:off x="950656" y="5080062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분석</a:t>
            </a:r>
            <a:endParaRPr lang="en-US" altLang="ko-KR" sz="50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BE3F1-5663-40E5-8AA6-6A9288208586}"/>
              </a:ext>
            </a:extLst>
          </p:cNvPr>
          <p:cNvSpPr txBox="1"/>
          <p:nvPr/>
        </p:nvSpPr>
        <p:spPr>
          <a:xfrm>
            <a:off x="5582543" y="5445229"/>
            <a:ext cx="12660451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결과가 좋지 못한 이유는 크게 </a:t>
            </a:r>
            <a:r>
              <a:rPr lang="en-US" altLang="ko-KR" dirty="0"/>
              <a:t>2</a:t>
            </a:r>
            <a:r>
              <a:rPr lang="ko-KR" altLang="en-US" dirty="0"/>
              <a:t>가지로 볼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학습 모델의 차이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기존의 </a:t>
            </a:r>
            <a:r>
              <a:rPr lang="en-US" altLang="ko-KR" dirty="0"/>
              <a:t>Instance Shadow Detection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en-US" altLang="ko-KR" dirty="0" err="1"/>
              <a:t>facebook</a:t>
            </a:r>
            <a:r>
              <a:rPr lang="ko-KR" altLang="en-US" dirty="0"/>
              <a:t>에서 개발한 </a:t>
            </a:r>
            <a:r>
              <a:rPr lang="en-US" altLang="ko-KR" dirty="0"/>
              <a:t>detectron2</a:t>
            </a:r>
            <a:r>
              <a:rPr lang="ko-KR" altLang="en-US" dirty="0"/>
              <a:t>이라는 최신 </a:t>
            </a:r>
            <a:r>
              <a:rPr lang="en-US" altLang="ko-KR" dirty="0"/>
              <a:t>Mask R CNN </a:t>
            </a:r>
            <a:r>
              <a:rPr lang="ko-KR" altLang="en-US" dirty="0"/>
              <a:t>모델을 사용하여 좀 더 효율적이고 성능이 좋은 모델을 사용하지만</a:t>
            </a:r>
            <a:r>
              <a:rPr lang="en-US" altLang="ko-KR" dirty="0"/>
              <a:t>, </a:t>
            </a:r>
            <a:r>
              <a:rPr lang="ko-KR" altLang="en-US" dirty="0"/>
              <a:t>이번 실험에서 사용한 </a:t>
            </a:r>
            <a:r>
              <a:rPr lang="en-US" altLang="ko-KR" dirty="0"/>
              <a:t>Mask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ko-KR" altLang="en-US" dirty="0"/>
              <a:t> </a:t>
            </a:r>
            <a:r>
              <a:rPr lang="en-US" altLang="ko-KR" dirty="0"/>
              <a:t>CNN</a:t>
            </a:r>
            <a:r>
              <a:rPr lang="ko-KR" altLang="en-US" dirty="0"/>
              <a:t>  모델은 상대적으로 예전 모델을 사용하여 성능적으로 좋지 못하다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학습 시간</a:t>
            </a:r>
            <a:r>
              <a:rPr lang="en-US" altLang="ko-KR" dirty="0"/>
              <a:t>, </a:t>
            </a:r>
            <a:r>
              <a:rPr lang="ko-KR" altLang="en-US" dirty="0"/>
              <a:t>데이터의 부족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학습 시간이 오래 걸려 데이터를 많은 수 줄였고</a:t>
            </a:r>
            <a:r>
              <a:rPr lang="en-US" altLang="ko-KR" dirty="0"/>
              <a:t>, </a:t>
            </a:r>
            <a:r>
              <a:rPr lang="ko-KR" altLang="en-US" dirty="0"/>
              <a:t>기존의 학습 </a:t>
            </a:r>
            <a:r>
              <a:rPr lang="en-US" altLang="ko-KR" dirty="0"/>
              <a:t>Epoch</a:t>
            </a:r>
            <a:r>
              <a:rPr lang="ko-KR" altLang="en-US" dirty="0"/>
              <a:t>보다 약 </a:t>
            </a:r>
            <a:r>
              <a:rPr lang="en-US" altLang="ko-KR" dirty="0"/>
              <a:t>½</a:t>
            </a:r>
            <a:r>
              <a:rPr lang="ko-KR" altLang="en-US" dirty="0"/>
              <a:t>의 시간을 학습하여 결과가 좋지 못하다고 판단 </a:t>
            </a:r>
            <a:endParaRPr lang="en-US" altLang="ko-KR" dirty="0"/>
          </a:p>
        </p:txBody>
      </p:sp>
      <p:pic>
        <p:nvPicPr>
          <p:cNvPr id="5" name="그림 4" descr="대지, 실외, 검은색이(가) 표시된 사진&#10;&#10;자동 생성된 설명">
            <a:extLst>
              <a:ext uri="{FF2B5EF4-FFF2-40B4-BE49-F238E27FC236}">
                <a16:creationId xmlns:a16="http://schemas.microsoft.com/office/drawing/2014/main" id="{90919D55-0B53-4A08-B61D-AEB3C7BC0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042" y="1367605"/>
            <a:ext cx="4355162" cy="3266372"/>
          </a:xfrm>
          <a:prstGeom prst="rect">
            <a:avLst/>
          </a:prstGeom>
        </p:spPr>
      </p:pic>
      <p:pic>
        <p:nvPicPr>
          <p:cNvPr id="7" name="그림 6" descr="대지, 실외, 검은색이(가) 표시된 사진&#10;&#10;자동 생성된 설명">
            <a:extLst>
              <a:ext uri="{FF2B5EF4-FFF2-40B4-BE49-F238E27FC236}">
                <a16:creationId xmlns:a16="http://schemas.microsoft.com/office/drawing/2014/main" id="{FBFBDD28-2F99-4A0B-A4F1-3AE4297EC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378" y="1367605"/>
            <a:ext cx="4355161" cy="32663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EEE223B-A472-4FFE-B40F-39C0A2804E31}"/>
              </a:ext>
            </a:extLst>
          </p:cNvPr>
          <p:cNvSpPr txBox="1"/>
          <p:nvPr/>
        </p:nvSpPr>
        <p:spPr>
          <a:xfrm>
            <a:off x="10021788" y="1445838"/>
            <a:ext cx="6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기존</a:t>
            </a:r>
          </a:p>
        </p:txBody>
      </p:sp>
    </p:spTree>
    <p:extLst>
      <p:ext uri="{BB962C8B-B14F-4D97-AF65-F5344CB8AC3E}">
        <p14:creationId xmlns:p14="http://schemas.microsoft.com/office/powerpoint/2010/main" val="149525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이후 계획</a:t>
            </a:r>
            <a:endParaRPr lang="en-US" altLang="ko-KR" sz="50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5C8B7-ABBC-4024-BB6A-D6AA5E74715E}"/>
              </a:ext>
            </a:extLst>
          </p:cNvPr>
          <p:cNvSpPr txBox="1"/>
          <p:nvPr/>
        </p:nvSpPr>
        <p:spPr>
          <a:xfrm>
            <a:off x="5731876" y="631117"/>
            <a:ext cx="12212457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먼저 문제가 되는 </a:t>
            </a:r>
            <a:r>
              <a:rPr lang="en-US" altLang="ko-KR" dirty="0"/>
              <a:t>Mask R CNN </a:t>
            </a:r>
            <a:r>
              <a:rPr lang="ko-KR" altLang="en-US" dirty="0"/>
              <a:t>모델을 기존의 </a:t>
            </a:r>
            <a:r>
              <a:rPr lang="en-US" altLang="ko-KR" dirty="0"/>
              <a:t>Instance Shadow Detection</a:t>
            </a:r>
            <a:r>
              <a:rPr lang="ko-KR" altLang="en-US" dirty="0"/>
              <a:t>에서 사용한 </a:t>
            </a:r>
            <a:r>
              <a:rPr lang="en-US" altLang="ko-KR" dirty="0"/>
              <a:t>detectron2</a:t>
            </a:r>
            <a:r>
              <a:rPr lang="ko-KR" altLang="en-US" dirty="0"/>
              <a:t>로 변경하여 실험을 진행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장비의 부족으로 많은 데이터셋 불가</a:t>
            </a:r>
            <a:r>
              <a:rPr lang="en-US" altLang="ko-KR" dirty="0"/>
              <a:t>, </a:t>
            </a:r>
            <a:r>
              <a:rPr lang="ko-KR" altLang="en-US" dirty="0"/>
              <a:t>모델의 크기가 커지면 학습이 안되는 문제가 존재하였는데</a:t>
            </a:r>
            <a:r>
              <a:rPr lang="en-US" altLang="ko-KR" dirty="0"/>
              <a:t>, </a:t>
            </a:r>
            <a:r>
              <a:rPr lang="ko-KR" altLang="en-US" dirty="0"/>
              <a:t>이 문제는 곧 해결해서 새로운 장비를 가지고 더 많은 데이터셋과 모델을 가지고 실험을 할 수 있게 될 가능성이 존재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다른 </a:t>
            </a:r>
            <a:r>
              <a:rPr lang="en-US" altLang="ko-KR" dirty="0"/>
              <a:t>Network </a:t>
            </a:r>
            <a:r>
              <a:rPr lang="ko-KR" altLang="en-US" dirty="0"/>
              <a:t>아이디어로는 </a:t>
            </a:r>
            <a:r>
              <a:rPr lang="en-US" altLang="ko-KR" dirty="0"/>
              <a:t>Loss</a:t>
            </a:r>
            <a:r>
              <a:rPr lang="ko-KR" altLang="en-US" dirty="0"/>
              <a:t>를 추가</a:t>
            </a:r>
            <a:r>
              <a:rPr lang="en-US" altLang="ko-KR" dirty="0"/>
              <a:t>(shadow Mask </a:t>
            </a:r>
            <a:r>
              <a:rPr lang="ko-KR" altLang="en-US" dirty="0"/>
              <a:t>만을 합쳐서 </a:t>
            </a:r>
            <a:r>
              <a:rPr lang="en-US" altLang="ko-KR" dirty="0"/>
              <a:t>ground truth shadow mask</a:t>
            </a:r>
            <a:r>
              <a:rPr lang="ko-KR" altLang="en-US" dirty="0"/>
              <a:t>와 비교하는 </a:t>
            </a:r>
            <a:r>
              <a:rPr lang="en-US" altLang="ko-KR" dirty="0"/>
              <a:t>loss)</a:t>
            </a:r>
            <a:r>
              <a:rPr lang="ko-KR" altLang="en-US" dirty="0"/>
              <a:t>를 계획 중에 있음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643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348</Words>
  <Application>Microsoft Office PowerPoint</Application>
  <PresentationFormat>사용자 지정</PresentationFormat>
  <Paragraphs>42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Franklin Gothic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seok gyeong</cp:lastModifiedBy>
  <cp:revision>56</cp:revision>
  <dcterms:created xsi:type="dcterms:W3CDTF">2021-05-01T12:59:12Z</dcterms:created>
  <dcterms:modified xsi:type="dcterms:W3CDTF">2021-05-30T15:01:09Z</dcterms:modified>
</cp:coreProperties>
</file>